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9"/>
  </p:notesMasterIdLst>
  <p:sldIdLst>
    <p:sldId id="278" r:id="rId2"/>
    <p:sldId id="279" r:id="rId3"/>
    <p:sldId id="280" r:id="rId4"/>
    <p:sldId id="281" r:id="rId5"/>
    <p:sldId id="294" r:id="rId6"/>
    <p:sldId id="283" r:id="rId7"/>
    <p:sldId id="284" r:id="rId8"/>
    <p:sldId id="295" r:id="rId9"/>
    <p:sldId id="296" r:id="rId10"/>
    <p:sldId id="297" r:id="rId11"/>
    <p:sldId id="300" r:id="rId12"/>
    <p:sldId id="299" r:id="rId13"/>
    <p:sldId id="298" r:id="rId14"/>
    <p:sldId id="282" r:id="rId15"/>
    <p:sldId id="290" r:id="rId16"/>
    <p:sldId id="285" r:id="rId17"/>
    <p:sldId id="293" r:id="rId18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09" autoAdjust="0"/>
  </p:normalViewPr>
  <p:slideViewPr>
    <p:cSldViewPr snapToGrid="0" snapToObjects="1">
      <p:cViewPr varScale="1">
        <p:scale>
          <a:sx n="86" d="100"/>
          <a:sy n="86" d="100"/>
        </p:scale>
        <p:origin x="562" y="67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3794" y="2004134"/>
            <a:ext cx="10005134" cy="739066"/>
          </a:xfrm>
        </p:spPr>
        <p:txBody>
          <a:bodyPr/>
          <a:lstStyle/>
          <a:p>
            <a:r>
              <a:rPr lang="en-US" dirty="0"/>
              <a:t>Local Property Listing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8319" y="3483864"/>
            <a:ext cx="5033638" cy="878908"/>
          </a:xfrm>
        </p:spPr>
        <p:txBody>
          <a:bodyPr/>
          <a:lstStyle/>
          <a:p>
            <a:r>
              <a:rPr lang="en-IN" b="1" i="0" u="none" strike="noStrike" dirty="0">
                <a:solidFill>
                  <a:srgbClr val="231F20"/>
                </a:solidFill>
                <a:effectLst/>
              </a:rPr>
              <a:t>A WEB APPLICATION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​</a:t>
            </a:r>
            <a:r>
              <a:rPr lang="en-IN" b="0" i="0" u="none" strike="noStrike" dirty="0">
                <a:solidFill>
                  <a:schemeClr val="accent3">
                    <a:lumMod val="50000"/>
                  </a:schemeClr>
                </a:solidFill>
                <a:effectLst/>
              </a:rPr>
              <a:t>Implementation details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A122237-B06F-5E42-B051-D7859FC21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D4F8FC-AE65-FC40-D7D6-13F48E2BCA85}"/>
              </a:ext>
            </a:extLst>
          </p:cNvPr>
          <p:cNvSpPr txBox="1"/>
          <p:nvPr/>
        </p:nvSpPr>
        <p:spPr>
          <a:xfrm>
            <a:off x="9117367" y="2476870"/>
            <a:ext cx="291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About Section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1A1B1D-6C84-1730-DEE4-9F3531201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4108"/>
            <a:ext cx="8593584" cy="483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2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​</a:t>
            </a:r>
            <a:r>
              <a:rPr lang="en-IN" b="0" i="0" u="none" strike="noStrike" dirty="0">
                <a:solidFill>
                  <a:schemeClr val="accent3">
                    <a:lumMod val="50000"/>
                  </a:schemeClr>
                </a:solidFill>
                <a:effectLst/>
              </a:rPr>
              <a:t>Implementation details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A122237-B06F-5E42-B051-D7859FC21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D4F8FC-AE65-FC40-D7D6-13F48E2BCA85}"/>
              </a:ext>
            </a:extLst>
          </p:cNvPr>
          <p:cNvSpPr txBox="1"/>
          <p:nvPr/>
        </p:nvSpPr>
        <p:spPr>
          <a:xfrm>
            <a:off x="9117367" y="2476870"/>
            <a:ext cx="2911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Page to </a:t>
            </a:r>
            <a:r>
              <a:rPr lang="en-US" dirty="0" err="1"/>
              <a:t>Uplaod</a:t>
            </a:r>
            <a:r>
              <a:rPr lang="en-US" dirty="0"/>
              <a:t> your Property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FB9B9C-751B-929D-70A0-6A20D0912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5130"/>
            <a:ext cx="8467324" cy="476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76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​</a:t>
            </a:r>
            <a:r>
              <a:rPr lang="en-IN" b="0" i="0" u="none" strike="noStrike" dirty="0">
                <a:solidFill>
                  <a:schemeClr val="accent3">
                    <a:lumMod val="50000"/>
                  </a:schemeClr>
                </a:solidFill>
                <a:effectLst/>
              </a:rPr>
              <a:t>Implementation details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A122237-B06F-5E42-B051-D7859FC21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D4F8FC-AE65-FC40-D7D6-13F48E2BCA85}"/>
              </a:ext>
            </a:extLst>
          </p:cNvPr>
          <p:cNvSpPr txBox="1"/>
          <p:nvPr/>
        </p:nvSpPr>
        <p:spPr>
          <a:xfrm>
            <a:off x="9117367" y="2476870"/>
            <a:ext cx="291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Upload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2F6339-175E-87D3-D29C-8E6AAB0FA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9114"/>
            <a:ext cx="8602462" cy="483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04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​</a:t>
            </a:r>
            <a:r>
              <a:rPr lang="en-IN" b="0" i="0" u="none" strike="noStrike" dirty="0">
                <a:solidFill>
                  <a:schemeClr val="accent3">
                    <a:lumMod val="50000"/>
                  </a:schemeClr>
                </a:solidFill>
                <a:effectLst/>
              </a:rPr>
              <a:t>Implementation details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A122237-B06F-5E42-B051-D7859FC21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D4F8FC-AE65-FC40-D7D6-13F48E2BCA85}"/>
              </a:ext>
            </a:extLst>
          </p:cNvPr>
          <p:cNvSpPr txBox="1"/>
          <p:nvPr/>
        </p:nvSpPr>
        <p:spPr>
          <a:xfrm>
            <a:off x="9117367" y="2476870"/>
            <a:ext cx="2911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Uploaded Image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CAE53C-A332-2801-340C-A246434ABD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935" r="39927"/>
          <a:stretch/>
        </p:blipFill>
        <p:spPr>
          <a:xfrm>
            <a:off x="71020" y="2055180"/>
            <a:ext cx="8838589" cy="331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137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BD890-6A99-C160-C084-2916E23107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5063077"/>
            <a:ext cx="3932238" cy="588963"/>
          </a:xfrm>
        </p:spPr>
        <p:txBody>
          <a:bodyPr/>
          <a:lstStyle/>
          <a:p>
            <a:r>
              <a:rPr lang="en-US" dirty="0"/>
              <a:t>This is Buy Page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BF0F4E-16A4-1760-BE3E-B7D04B886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738" y="0"/>
            <a:ext cx="7891262" cy="443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09B0-6209-D3D0-9D5E-308B9F6E7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Scope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058AE03-D409-0714-CCED-4548A9C9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E3C1BFF-2275-1E7D-0604-E6F5CFEC0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7260336" cy="2857663"/>
          </a:xfrm>
        </p:spPr>
        <p:txBody>
          <a:bodyPr/>
          <a:lstStyle/>
          <a:p>
            <a:r>
              <a:rPr lang="en-IN" sz="2000" dirty="0"/>
              <a:t>Enhanced Mobile App</a:t>
            </a:r>
          </a:p>
          <a:p>
            <a:r>
              <a:rPr lang="en-IN" sz="2000" dirty="0"/>
              <a:t>Advanced Search Filters</a:t>
            </a:r>
          </a:p>
          <a:p>
            <a:r>
              <a:rPr lang="en-IN" sz="2000" dirty="0"/>
              <a:t>Integration with External APIs</a:t>
            </a:r>
          </a:p>
          <a:p>
            <a:r>
              <a:rPr lang="en-IN" sz="2000" dirty="0"/>
              <a:t>Real-time Notifications</a:t>
            </a:r>
          </a:p>
          <a:p>
            <a:r>
              <a:rPr lang="en-IN" sz="2000" dirty="0"/>
              <a:t>Virtual Tours and Multimedia</a:t>
            </a:r>
          </a:p>
          <a:p>
            <a:r>
              <a:rPr lang="en-IN" sz="2000" dirty="0"/>
              <a:t>Expansion to Additional Locations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70280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OUR TEAM</a:t>
            </a:r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id="{253AA363-0A91-5CE9-7764-DD7813D6B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AF69D5-AD7B-521D-22B1-50D8A24356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52700" y="4989515"/>
            <a:ext cx="2598737" cy="1109662"/>
          </a:xfrm>
        </p:spPr>
        <p:txBody>
          <a:bodyPr/>
          <a:lstStyle/>
          <a:p>
            <a:r>
              <a:rPr lang="en-US" dirty="0"/>
              <a:t>Hrushikesh Shinde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F6A845-F328-1053-A365-3DA9CBAF9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10542" y="4990111"/>
            <a:ext cx="2598737" cy="1109662"/>
          </a:xfrm>
        </p:spPr>
        <p:txBody>
          <a:bodyPr/>
          <a:lstStyle/>
          <a:p>
            <a:r>
              <a:rPr lang="en-US" dirty="0"/>
              <a:t>Deon Chris Fernandes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A413FDF-11CF-6B9B-871F-ED1ED06E76B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668384" y="4990707"/>
            <a:ext cx="2598737" cy="1109662"/>
          </a:xfrm>
        </p:spPr>
        <p:txBody>
          <a:bodyPr/>
          <a:lstStyle/>
          <a:p>
            <a:r>
              <a:rPr lang="en-US" dirty="0"/>
              <a:t>Romit Shirke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49939F6F-8D29-D4AA-C90B-3FB2CCA9F71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2500" b="12500"/>
          <a:stretch>
            <a:fillRect/>
          </a:stretch>
        </p:blipFill>
        <p:spPr>
          <a:xfrm>
            <a:off x="2152700" y="2392023"/>
            <a:ext cx="2596896" cy="2596896"/>
          </a:xfrm>
        </p:spPr>
      </p:pic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8F2AFE1F-5C93-8B73-7B57-5C65D94187E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t="12500" b="12500"/>
          <a:stretch>
            <a:fillRect/>
          </a:stretch>
        </p:blipFill>
        <p:spPr>
          <a:xfrm>
            <a:off x="4911462" y="2393811"/>
            <a:ext cx="2596896" cy="2596896"/>
          </a:xfrm>
        </p:spPr>
      </p:pic>
      <p:pic>
        <p:nvPicPr>
          <p:cNvPr id="38" name="Picture Placeholder 37">
            <a:extLst>
              <a:ext uri="{FF2B5EF4-FFF2-40B4-BE49-F238E27FC236}">
                <a16:creationId xmlns:a16="http://schemas.microsoft.com/office/drawing/2014/main" id="{24C5B854-8F20-CB20-EA1C-683B04559EBB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/>
          <a:srcRect t="12500" b="12500"/>
          <a:stretch>
            <a:fillRect/>
          </a:stretch>
        </p:blipFill>
        <p:spPr>
          <a:xfrm>
            <a:off x="7669213" y="2392363"/>
            <a:ext cx="2597150" cy="2597150"/>
          </a:xfrm>
        </p:spPr>
      </p:pic>
    </p:spTree>
    <p:extLst>
      <p:ext uri="{BB962C8B-B14F-4D97-AF65-F5344CB8AC3E}">
        <p14:creationId xmlns:p14="http://schemas.microsoft.com/office/powerpoint/2010/main" val="2011930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965200"/>
            <a:ext cx="5693664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AGENDA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1867916"/>
            <a:ext cx="5693664" cy="4024884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Introduction​</a:t>
            </a:r>
          </a:p>
          <a:p>
            <a:r>
              <a:rPr lang="en-IN" b="0" i="0" u="none" strike="noStrike" dirty="0">
                <a:solidFill>
                  <a:schemeClr val="accent3">
                    <a:lumMod val="50000"/>
                  </a:schemeClr>
                </a:solidFill>
                <a:effectLst/>
              </a:rPr>
              <a:t>Problem statement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IN" b="0" i="0" u="none" strike="noStrike" dirty="0">
                <a:solidFill>
                  <a:schemeClr val="accent3">
                    <a:lumMod val="50000"/>
                  </a:schemeClr>
                </a:solidFill>
                <a:effectLst/>
              </a:rPr>
              <a:t>Goals and objectives</a:t>
            </a:r>
          </a:p>
          <a:p>
            <a:r>
              <a:rPr lang="en-IN" b="0" i="0" u="none" strike="noStrike" dirty="0">
                <a:solidFill>
                  <a:schemeClr val="accent3">
                    <a:lumMod val="50000"/>
                  </a:schemeClr>
                </a:solidFill>
                <a:effectLst/>
              </a:rPr>
              <a:t>Proposed work</a:t>
            </a: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​</a:t>
            </a:r>
            <a:r>
              <a:rPr lang="en-IN" b="0" i="0" u="none" strike="noStrike" dirty="0">
                <a:solidFill>
                  <a:schemeClr val="accent3">
                    <a:lumMod val="50000"/>
                  </a:schemeClr>
                </a:solidFill>
                <a:effectLst/>
              </a:rPr>
              <a:t>Implementation details</a:t>
            </a:r>
          </a:p>
          <a:p>
            <a:r>
              <a:rPr lang="en-US" b="0" i="0" u="none" strike="noStrike" dirty="0">
                <a:solidFill>
                  <a:schemeClr val="accent3">
                    <a:lumMod val="50000"/>
                  </a:schemeClr>
                </a:solidFill>
                <a:effectLst/>
              </a:rPr>
              <a:t>Conclusion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real estate process can be time-consuming, frustrating and full of back-and-forth discussions between a seller. But, if you’re able to optimize the sales process, buying process, not only will you save time, you can close deals quicker. Also, handling the real estate sales process properly can ensure a seller, buyer will turn to you next time they want to sell or buy another property.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  <p:pic>
        <p:nvPicPr>
          <p:cNvPr id="1026" name="Picture 2" descr="Architectural Styles | America's Best House Plans">
            <a:extLst>
              <a:ext uri="{FF2B5EF4-FFF2-40B4-BE49-F238E27FC236}">
                <a16:creationId xmlns:a16="http://schemas.microsoft.com/office/drawing/2014/main" id="{34737283-5091-7064-0FFE-46A3FD378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7164" y="0"/>
            <a:ext cx="2914835" cy="194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599" y="935611"/>
            <a:ext cx="8165977" cy="768096"/>
          </a:xfrm>
        </p:spPr>
        <p:txBody>
          <a:bodyPr/>
          <a:lstStyle/>
          <a:p>
            <a:r>
              <a:rPr lang="en-IN" b="0" i="0" u="none" strike="noStrike" dirty="0">
                <a:solidFill>
                  <a:schemeClr val="accent3">
                    <a:lumMod val="50000"/>
                  </a:schemeClr>
                </a:solidFill>
                <a:effectLst/>
              </a:rPr>
              <a:t>Problem statement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60827" y="2152656"/>
            <a:ext cx="6806955" cy="2738939"/>
          </a:xfrm>
        </p:spPr>
        <p:txBody>
          <a:bodyPr/>
          <a:lstStyle/>
          <a:p>
            <a:pPr algn="ctr"/>
            <a:r>
              <a:rPr lang="en-US" dirty="0"/>
              <a:t>In this project, we have created a website through which, users can list their properties to be sold or rented. There will also be a home page, where potential buyers will be able to browse through different listed properties, and find the best place suited for them.</a:t>
            </a:r>
            <a:endParaRPr lang="en-US" sz="2400" dirty="0">
              <a:solidFill>
                <a:schemeClr val="accent6"/>
              </a:solidFill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DA015-6611-F5EC-C6BF-5B001EA87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3822" y="362741"/>
            <a:ext cx="7196239" cy="1627632"/>
          </a:xfrm>
        </p:spPr>
        <p:txBody>
          <a:bodyPr/>
          <a:lstStyle/>
          <a:p>
            <a:r>
              <a:rPr lang="en-IN" sz="4000" i="0" u="none" strike="noStrike" dirty="0">
                <a:solidFill>
                  <a:schemeClr val="accent3">
                    <a:lumMod val="50000"/>
                  </a:schemeClr>
                </a:solidFill>
                <a:effectLst/>
                <a:latin typeface="+mj-lt"/>
              </a:rPr>
              <a:t>Goals and objectives</a:t>
            </a:r>
            <a:br>
              <a:rPr lang="en-IN" sz="4000" i="0" u="none" strike="noStrike" dirty="0">
                <a:solidFill>
                  <a:schemeClr val="accent3">
                    <a:lumMod val="50000"/>
                  </a:schemeClr>
                </a:solidFill>
                <a:effectLst/>
                <a:latin typeface="+mj-lt"/>
              </a:rPr>
            </a:br>
            <a:endParaRPr lang="en-IN" sz="4000" dirty="0"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9F3232-7CFF-A44A-D52F-796063A975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43526" y="1990373"/>
            <a:ext cx="7833745" cy="385113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 Provide a platform to be able to buy, sell, rent properties efficiently.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Provide an online market presence, to attract more users.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Provide filters, based on location, budget, duration of stay, etc.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Provide an Image and Video Gallery to allow experience the property better. 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965AB-8D37-B291-5D82-7FDA66D2E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399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25542-D540-B766-0FA1-10DE2ED04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01247"/>
            <a:ext cx="10671048" cy="768096"/>
          </a:xfrm>
        </p:spPr>
        <p:txBody>
          <a:bodyPr/>
          <a:lstStyle/>
          <a:p>
            <a:r>
              <a:rPr lang="en-IN" b="0" i="0" u="none" strike="noStrike" dirty="0">
                <a:solidFill>
                  <a:schemeClr val="accent3">
                    <a:lumMod val="50000"/>
                  </a:schemeClr>
                </a:solidFill>
                <a:effectLst/>
              </a:rPr>
              <a:t>Proposed work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DDBB02-9464-CEB2-1790-240E71187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D1D31-1A67-703B-DF69-CA8142BF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CBDCBC-9708-C3D9-F1FB-097F644C5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4405" y="1783523"/>
            <a:ext cx="11119104" cy="443484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sz="3600" dirty="0"/>
              <a:t>Project Planning and Requirements Gathering</a:t>
            </a:r>
          </a:p>
          <a:p>
            <a:pPr marL="342900" indent="-342900">
              <a:buAutoNum type="arabicPeriod"/>
            </a:pPr>
            <a:endParaRPr lang="en-US" sz="3600" dirty="0"/>
          </a:p>
          <a:p>
            <a:pPr marL="342900" indent="-342900">
              <a:buAutoNum type="arabicPeriod"/>
            </a:pPr>
            <a:r>
              <a:rPr lang="en-IN" sz="3600" dirty="0"/>
              <a:t>Website Design and Development</a:t>
            </a:r>
          </a:p>
          <a:p>
            <a:pPr marL="342900" indent="-342900">
              <a:buAutoNum type="arabicPeriod"/>
            </a:pPr>
            <a:endParaRPr lang="en-US" sz="3600" dirty="0"/>
          </a:p>
          <a:p>
            <a:pPr marL="342900" indent="-342900">
              <a:buAutoNum type="arabicPeriod"/>
            </a:pPr>
            <a:r>
              <a:rPr lang="en-IN" sz="3600" dirty="0"/>
              <a:t>Database Management</a:t>
            </a:r>
          </a:p>
          <a:p>
            <a:pPr marL="342900" indent="-342900">
              <a:buAutoNum type="arabicPeriod"/>
            </a:pPr>
            <a:endParaRPr lang="en-US" sz="3600" dirty="0"/>
          </a:p>
          <a:p>
            <a:pPr marL="342900" indent="-342900">
              <a:buAutoNum type="arabicPeriod"/>
            </a:pPr>
            <a:r>
              <a:rPr lang="en-IN" sz="3600" dirty="0"/>
              <a:t>Deployment and Maintenance</a:t>
            </a:r>
          </a:p>
          <a:p>
            <a:pPr marL="342900" indent="-342900">
              <a:buAutoNum type="arabicPeriod"/>
            </a:pP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903841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​</a:t>
            </a:r>
            <a:r>
              <a:rPr lang="en-IN" b="0" i="0" u="none" strike="noStrike" dirty="0">
                <a:solidFill>
                  <a:schemeClr val="accent3">
                    <a:lumMod val="50000"/>
                  </a:schemeClr>
                </a:solidFill>
                <a:effectLst/>
              </a:rPr>
              <a:t>Implementation details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A122237-B06F-5E42-B051-D7859FC21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8865A4-01B0-F9D6-CCCE-DBE96F499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4248"/>
            <a:ext cx="8664448" cy="48737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D4F8FC-AE65-FC40-D7D6-13F48E2BCA85}"/>
              </a:ext>
            </a:extLst>
          </p:cNvPr>
          <p:cNvSpPr txBox="1"/>
          <p:nvPr/>
        </p:nvSpPr>
        <p:spPr>
          <a:xfrm>
            <a:off x="9117367" y="2476870"/>
            <a:ext cx="291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</a:t>
            </a:r>
            <a:r>
              <a:rPr lang="en-US" dirty="0" err="1"/>
              <a:t>HomePage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6474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​</a:t>
            </a:r>
            <a:r>
              <a:rPr lang="en-IN" b="0" i="0" u="none" strike="noStrike" dirty="0">
                <a:solidFill>
                  <a:schemeClr val="accent3">
                    <a:lumMod val="50000"/>
                  </a:schemeClr>
                </a:solidFill>
                <a:effectLst/>
              </a:rPr>
              <a:t>Implementation details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A122237-B06F-5E42-B051-D7859FC21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D4F8FC-AE65-FC40-D7D6-13F48E2BCA85}"/>
              </a:ext>
            </a:extLst>
          </p:cNvPr>
          <p:cNvSpPr txBox="1"/>
          <p:nvPr/>
        </p:nvSpPr>
        <p:spPr>
          <a:xfrm>
            <a:off x="9117367" y="2476870"/>
            <a:ext cx="291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Registration Page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E33E52-90E2-B9D1-F44D-32757AE1A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7374"/>
            <a:ext cx="8498889" cy="47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438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​</a:t>
            </a:r>
            <a:r>
              <a:rPr lang="en-IN" b="0" i="0" u="none" strike="noStrike" dirty="0">
                <a:solidFill>
                  <a:schemeClr val="accent3">
                    <a:lumMod val="50000"/>
                  </a:schemeClr>
                </a:solidFill>
                <a:effectLst/>
              </a:rPr>
              <a:t>Implementation details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A122237-B06F-5E42-B051-D7859FC21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D4F8FC-AE65-FC40-D7D6-13F48E2BCA85}"/>
              </a:ext>
            </a:extLst>
          </p:cNvPr>
          <p:cNvSpPr txBox="1"/>
          <p:nvPr/>
        </p:nvSpPr>
        <p:spPr>
          <a:xfrm>
            <a:off x="9117367" y="2476870"/>
            <a:ext cx="291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Sign In Page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7D0942-2D05-C277-310E-EF10FA306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4248"/>
            <a:ext cx="8664448" cy="487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80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{64242F22-734B-41C6-9341-F37E09BE10D6}tf78438558_win32</Template>
  <TotalTime>24</TotalTime>
  <Words>352</Words>
  <Application>Microsoft Office PowerPoint</Application>
  <PresentationFormat>Widescreen</PresentationFormat>
  <Paragraphs>78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Arial Black</vt:lpstr>
      <vt:lpstr>Sabon Next LT</vt:lpstr>
      <vt:lpstr>Office Theme</vt:lpstr>
      <vt:lpstr>Local Property Listing </vt:lpstr>
      <vt:lpstr>AGENDA</vt:lpstr>
      <vt:lpstr>Introduction</vt:lpstr>
      <vt:lpstr>Problem statement</vt:lpstr>
      <vt:lpstr>Goals and objectives </vt:lpstr>
      <vt:lpstr>Proposed work</vt:lpstr>
      <vt:lpstr>​Implementation details</vt:lpstr>
      <vt:lpstr>​Implementation details</vt:lpstr>
      <vt:lpstr>​Implementation details</vt:lpstr>
      <vt:lpstr>​Implementation details</vt:lpstr>
      <vt:lpstr>​Implementation details</vt:lpstr>
      <vt:lpstr>​Implementation details</vt:lpstr>
      <vt:lpstr>​Implementation details</vt:lpstr>
      <vt:lpstr>PowerPoint Presentation</vt:lpstr>
      <vt:lpstr>Future Scope</vt:lpstr>
      <vt:lpstr>MEET OUR TEAM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Local Property Listing </dc:title>
  <dc:subject/>
  <dc:creator>Deon Chris Fernandes</dc:creator>
  <cp:lastModifiedBy>Deon Chris Fernandes</cp:lastModifiedBy>
  <cp:revision>1</cp:revision>
  <dcterms:created xsi:type="dcterms:W3CDTF">2023-05-22T05:59:42Z</dcterms:created>
  <dcterms:modified xsi:type="dcterms:W3CDTF">2023-05-22T06:23:47Z</dcterms:modified>
</cp:coreProperties>
</file>